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463" r:id="rId2"/>
    <p:sldId id="472" r:id="rId3"/>
    <p:sldId id="473" r:id="rId4"/>
    <p:sldId id="474" r:id="rId5"/>
    <p:sldId id="475" r:id="rId6"/>
    <p:sldId id="476" r:id="rId7"/>
    <p:sldId id="477" r:id="rId8"/>
    <p:sldId id="478" r:id="rId9"/>
    <p:sldId id="4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-50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ED609-9FC4-4A5C-82E2-C1AC3DEA768E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21753A-C05B-44C3-8CB4-0FCC33CDCB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5811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DD6CAB6-5441-4599-A8D4-D4E76FCB9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825DCF62-B398-476F-9E88-B213C1955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745F8648-0AC4-4D90-9871-5ABA9806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E5B37978-18FC-48C9-B30D-5F0F720A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2C7BC8A0-2A16-423B-937E-095D605D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67475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D61DBCC-C971-45FA-9EA1-2C8AFDA7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0660943C-33C2-45D4-A5A5-EF583CCD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8A186C5B-2312-4523-8069-0C5E43F8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186D24B6-859D-4111-8E17-CDA0A75E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AAF0501D-A1E8-42A9-9581-0F1D54F9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83353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8BFF832B-F90F-441C-BDE6-073FC1A3A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06A0C9CD-0A0A-4A25-B9D6-1E8A9E7A6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D93E8CBB-BFEA-4E4F-B868-DEC924AC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445082C0-3A92-460B-8337-5853ABC6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D3B84FC0-4278-48E5-AB5A-B85EE491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47420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50DEE01-12F0-4218-A670-C0573716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9F56EFB-BCAC-46F0-88BB-00213CA3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084A2E2C-61A4-4B17-AFDD-447C1ADD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895E260F-3424-41EE-90DA-E09B6E5E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74E739F-0A00-481C-808E-8EA1982E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602546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BA38AEC-140B-41A3-83CE-EAD58C6E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B5A20F4F-B3ED-400A-B24C-1414471F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0A1BAF0F-872D-4F6C-BD2B-535EA50C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08916E41-8E75-406C-9E68-20545033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A860865-0820-4D07-83EC-2DE12488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40062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FF400A4-EF7A-4EB3-A50C-1C9D46C2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3658BF5-7FC4-486D-9D6E-F28EBAD3B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18176D8D-8622-4F6A-98A1-FFDB350BD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CB8FF0E0-A96E-41FE-8994-7BC96C04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2.3.2022.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E3A05D16-C556-48C5-898E-BBA99320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F7A69F17-010E-4932-914B-A9E129DA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13950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D8C8E65-0D63-429D-904C-11EA3CF1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69E278DA-D9E4-4CA9-BB35-E2C1F552A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E6E1C55E-3E0A-45CB-80B6-29B2B2CE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F8B5F8F7-B6E9-4E20-A02C-0E072739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88C3C540-9CD0-4695-B133-5A9F34CA1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A4675D49-A2C9-47F8-B658-A0B5BCC6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2.3.2022.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22D45190-C6E5-4B98-AF4C-670A8322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A928B831-D472-4E9B-BDF9-127C5B5B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35810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F22DAB5-ECF8-4C8B-9284-9A768DDE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9BDEFBF9-BFFE-4685-B8DB-08DF7832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2.3.2022.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48BDB420-698D-4FD6-9BCE-933C5BE5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A64B4EF5-3D49-46A7-867F-7BF38A2C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82175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18B522E8-94C3-497E-9515-2464F4E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2.3.2022.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1E29E425-E355-4002-A1E9-FD1851CA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5B217C31-9C02-48F3-A193-6E5B1187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38331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71662CF-0945-4F8D-A889-F95805BC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DE1B38E-C61F-4162-BEF8-2D1F3408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805CB7DF-1634-4233-86F2-7AA36D2C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FD8CCF68-592E-4973-B04C-64EC759C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2.3.2022.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8DA68B31-02DF-406E-AC7D-302C7C71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71A17FC2-55A1-48B3-978B-33BD5398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7611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ADC7390-C9D2-4513-A57A-C9A272CA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B6F32F34-B611-4B3D-B052-D735148E3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E161115B-474D-4633-BABE-90D7E32B9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CD533EC9-5F15-4135-9402-DDB327BA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2.3.2022.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1BE3D81E-FE89-411B-887D-0E513D11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4EE1E0C0-36A8-4E85-8FC4-4E07C131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98656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83698655-B947-4CE6-9E56-FB3E567E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46C3724C-2207-43DC-BC59-398DCF661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FB41622-4652-426C-8FBB-EE8B2A34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541F-3958-4ACD-9A42-0DEFED04E85B}" type="datetimeFigureOut">
              <a:rPr lang="hr-HR" smtClean="0"/>
              <a:pPr/>
              <a:t>2.3.2022.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1A58F2BC-D5C8-49ED-8FB4-D39D29C8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1F7A62B-11DC-4C81-A486-6B7004460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09703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5caf0b52-7eab-4eb0-8ec6-845be186b8b2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68A4132F-DEC6-4332-A00C-A11AD4519B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xmlns="" id="{64965EAE-E41A-435F-B993-07E824B6C9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xmlns="" id="{152F8994-E6D4-4311-9548-C3607BC436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896045-540C-4474-B698-188DB7FA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52994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/>
              <a:t>Unit </a:t>
            </a:r>
            <a:r>
              <a:rPr lang="hr-HR" sz="2800" dirty="0"/>
              <a:t>5</a:t>
            </a:r>
            <a:r>
              <a:rPr lang="en-US" sz="2800" dirty="0"/>
              <a:t>:</a:t>
            </a:r>
            <a:r>
              <a:rPr lang="hr-HR" sz="2800" dirty="0"/>
              <a:t> </a:t>
            </a:r>
            <a:r>
              <a:rPr lang="hr-HR" sz="2800" dirty="0" err="1"/>
              <a:t>Lesson</a:t>
            </a:r>
            <a:r>
              <a:rPr lang="hr-HR" sz="2800" dirty="0"/>
              <a:t> 5: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hr-HR" sz="2800" dirty="0"/>
              <a:t>An email </a:t>
            </a:r>
            <a:r>
              <a:rPr lang="hr-HR" sz="2800" dirty="0" err="1"/>
              <a:t>of</a:t>
            </a:r>
            <a:r>
              <a:rPr lang="hr-HR" sz="2800" dirty="0"/>
              <a:t> </a:t>
            </a:r>
            <a:r>
              <a:rPr lang="hr-HR" sz="2800" dirty="0" err="1"/>
              <a:t>complaint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31DF726-47E0-4EC3-AB65-9DB957377ABC}"/>
              </a:ext>
            </a:extLst>
          </p:cNvPr>
          <p:cNvSpPr txBox="1"/>
          <p:nvPr/>
        </p:nvSpPr>
        <p:spPr>
          <a:xfrm>
            <a:off x="838199" y="1825625"/>
            <a:ext cx="4319727" cy="3399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5A7D4603-C1D1-449D-AF5B-D4A5A91E7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79093" y="394546"/>
            <a:ext cx="3936488" cy="7380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7EEA301-4B8B-40FE-BAA0-FCBC412AEB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51437" b="2232"/>
          <a:stretch/>
        </p:blipFill>
        <p:spPr>
          <a:xfrm>
            <a:off x="7928136" y="1527184"/>
            <a:ext cx="3987445" cy="51483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7E1FDF6-9CB6-4E56-A755-E6B6911999E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198" y="2716300"/>
            <a:ext cx="2583402" cy="337742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D6F53ED-F7AB-4F16-9EDC-3D4B1103B82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62764" y="2740082"/>
            <a:ext cx="2583402" cy="337742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3626964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5DDE371-8F05-4089-A492-8E61C91A3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8443" y="463550"/>
            <a:ext cx="5925382" cy="4351338"/>
          </a:xfrm>
        </p:spPr>
        <p:txBody>
          <a:bodyPr/>
          <a:lstStyle/>
          <a:p>
            <a:pPr>
              <a:buNone/>
            </a:pPr>
            <a:r>
              <a:rPr lang="hr-HR" dirty="0" err="1" smtClean="0"/>
              <a:t>Task</a:t>
            </a:r>
            <a:r>
              <a:rPr lang="hr-HR" dirty="0" smtClean="0"/>
              <a:t> </a:t>
            </a:r>
            <a:r>
              <a:rPr lang="hr-HR" dirty="0"/>
              <a:t>1: </a:t>
            </a:r>
            <a:endParaRPr lang="hr-HR" dirty="0" smtClean="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hr-HR" dirty="0" err="1" smtClean="0"/>
              <a:t>Have</a:t>
            </a:r>
            <a:r>
              <a:rPr lang="hr-HR" dirty="0" smtClean="0"/>
              <a:t> </a:t>
            </a:r>
            <a:r>
              <a:rPr lang="hr-HR" dirty="0" err="1"/>
              <a:t>you</a:t>
            </a:r>
            <a:r>
              <a:rPr lang="hr-HR" dirty="0"/>
              <a:t> </a:t>
            </a:r>
            <a:r>
              <a:rPr lang="hr-HR" dirty="0" err="1"/>
              <a:t>ever</a:t>
            </a:r>
            <a:r>
              <a:rPr lang="hr-HR" dirty="0"/>
              <a:t> had to </a:t>
            </a:r>
            <a:r>
              <a:rPr lang="hr-HR" dirty="0" err="1"/>
              <a:t>return</a:t>
            </a:r>
            <a:r>
              <a:rPr lang="hr-HR" dirty="0"/>
              <a:t> </a:t>
            </a:r>
            <a:r>
              <a:rPr lang="hr-HR" dirty="0" err="1" smtClean="0"/>
              <a:t>something</a:t>
            </a:r>
            <a:endParaRPr lang="hr-HR" dirty="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hr-HR" dirty="0" err="1" smtClean="0"/>
              <a:t>you</a:t>
            </a:r>
            <a:r>
              <a:rPr lang="hr-HR" dirty="0" smtClean="0"/>
              <a:t> </a:t>
            </a:r>
            <a:r>
              <a:rPr lang="hr-HR" dirty="0" err="1"/>
              <a:t>bought</a:t>
            </a:r>
            <a:r>
              <a:rPr lang="hr-HR" dirty="0"/>
              <a:t> </a:t>
            </a:r>
            <a:r>
              <a:rPr lang="hr-HR" dirty="0" err="1"/>
              <a:t>online</a:t>
            </a:r>
            <a:r>
              <a:rPr lang="hr-HR" dirty="0" smtClean="0"/>
              <a:t>?</a:t>
            </a:r>
            <a:br>
              <a:rPr lang="hr-HR" dirty="0" smtClean="0"/>
            </a:br>
            <a:endParaRPr lang="hr-HR" dirty="0" smtClean="0"/>
          </a:p>
          <a:p>
            <a:pPr>
              <a:spcBef>
                <a:spcPts val="0"/>
              </a:spcBef>
              <a:buNone/>
            </a:pPr>
            <a:r>
              <a:rPr lang="hr-HR" dirty="0" smtClean="0"/>
              <a:t> </a:t>
            </a:r>
            <a:r>
              <a:rPr lang="hr-HR" dirty="0" err="1"/>
              <a:t>What</a:t>
            </a:r>
            <a:r>
              <a:rPr lang="hr-HR" dirty="0"/>
              <a:t> </a:t>
            </a:r>
            <a:r>
              <a:rPr lang="hr-HR" dirty="0" err="1"/>
              <a:t>was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reason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 smtClean="0"/>
              <a:t>your</a:t>
            </a:r>
            <a:endParaRPr lang="hr-HR" dirty="0"/>
          </a:p>
          <a:p>
            <a:pPr>
              <a:spcBef>
                <a:spcPts val="0"/>
              </a:spcBef>
              <a:buNone/>
            </a:pPr>
            <a:r>
              <a:rPr lang="hr-HR" dirty="0" err="1" smtClean="0"/>
              <a:t>dissatisfaction</a:t>
            </a:r>
            <a:r>
              <a:rPr lang="hr-HR" dirty="0"/>
              <a:t>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24BE7D5-409F-40D7-8566-249F7A3B842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45706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9D6E824-DEA0-4DED-A0E1-733134C9C3B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60633" y="3999902"/>
            <a:ext cx="9430532" cy="116833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330524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BA82D10-6B60-4B4F-AD1C-E873198C3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9156" y="349250"/>
            <a:ext cx="5914194" cy="4351338"/>
          </a:xfrm>
        </p:spPr>
        <p:txBody>
          <a:bodyPr/>
          <a:lstStyle/>
          <a:p>
            <a:r>
              <a:rPr lang="hr-HR" dirty="0" err="1"/>
              <a:t>Task</a:t>
            </a:r>
            <a:r>
              <a:rPr lang="hr-HR" dirty="0"/>
              <a:t> 2: </a:t>
            </a:r>
            <a:r>
              <a:rPr lang="hr-HR" dirty="0" err="1"/>
              <a:t>What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Grace </a:t>
            </a:r>
            <a:r>
              <a:rPr lang="hr-HR" dirty="0" err="1"/>
              <a:t>complaining</a:t>
            </a:r>
            <a:r>
              <a:rPr lang="hr-HR" dirty="0"/>
              <a:t> </a:t>
            </a:r>
            <a:r>
              <a:rPr lang="hr-HR" dirty="0" err="1"/>
              <a:t>about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her</a:t>
            </a:r>
            <a:r>
              <a:rPr lang="hr-HR" dirty="0"/>
              <a:t> mail? Read </a:t>
            </a:r>
            <a:r>
              <a:rPr lang="hr-HR" dirty="0" err="1"/>
              <a:t>the</a:t>
            </a:r>
            <a:r>
              <a:rPr lang="hr-HR" dirty="0"/>
              <a:t> email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find</a:t>
            </a:r>
            <a:r>
              <a:rPr lang="hr-HR" dirty="0"/>
              <a:t> </a:t>
            </a:r>
            <a:r>
              <a:rPr lang="hr-HR" dirty="0" err="1"/>
              <a:t>out</a:t>
            </a:r>
            <a:r>
              <a:rPr lang="hr-HR" dirty="0"/>
              <a:t>.</a:t>
            </a:r>
            <a:r>
              <a:rPr lang="hr-HR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5B2F702-D7BA-4D3B-A051-B8987B0ABB4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48656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61A4F64-310F-45B3-B7B5-82D6BAA2A02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7545" y="4032396"/>
            <a:ext cx="8816171" cy="193631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xmlns="" id="{A8AF4CEB-938D-45DF-9685-380BDCDA167D}"/>
              </a:ext>
            </a:extLst>
          </p:cNvPr>
          <p:cNvSpPr/>
          <p:nvPr/>
        </p:nvSpPr>
        <p:spPr>
          <a:xfrm>
            <a:off x="1944210" y="5317724"/>
            <a:ext cx="355107" cy="266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1519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3D3DB0-7E1D-421D-BD58-264F87997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2871" y="511175"/>
            <a:ext cx="6067629" cy="4351338"/>
          </a:xfrm>
        </p:spPr>
        <p:txBody>
          <a:bodyPr/>
          <a:lstStyle/>
          <a:p>
            <a:r>
              <a:rPr lang="hr-HR" dirty="0" err="1"/>
              <a:t>Task</a:t>
            </a:r>
            <a:r>
              <a:rPr lang="hr-HR" dirty="0"/>
              <a:t> 3: Read Grace’s email </a:t>
            </a:r>
            <a:r>
              <a:rPr lang="hr-HR" dirty="0" err="1"/>
              <a:t>again</a:t>
            </a:r>
            <a:r>
              <a:rPr lang="hr-HR" dirty="0" smtClean="0"/>
              <a:t>.</a:t>
            </a:r>
            <a:br>
              <a:rPr lang="hr-HR" dirty="0" smtClean="0"/>
            </a:br>
            <a:r>
              <a:rPr lang="hr-HR" dirty="0" smtClean="0"/>
              <a:t> </a:t>
            </a:r>
            <a:r>
              <a:rPr lang="hr-HR" dirty="0"/>
              <a:t>Are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sentences</a:t>
            </a:r>
            <a:r>
              <a:rPr lang="hr-HR" dirty="0"/>
              <a:t> </a:t>
            </a:r>
            <a:r>
              <a:rPr lang="hr-HR" dirty="0" err="1"/>
              <a:t>true</a:t>
            </a:r>
            <a:r>
              <a:rPr lang="hr-HR" dirty="0"/>
              <a:t> or </a:t>
            </a:r>
            <a:r>
              <a:rPr lang="hr-HR" dirty="0" err="1"/>
              <a:t>false</a:t>
            </a:r>
            <a:r>
              <a:rPr lang="hr-HR" dirty="0"/>
              <a:t>?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8F24B0B-4D83-45C3-BF89-036612D24E8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45706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DB71F0D-570E-431B-9A1D-4D75AFA1C6D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32303" y="2835206"/>
            <a:ext cx="8578539" cy="287979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C897970-026E-4892-8020-6114A0B8181B}"/>
              </a:ext>
            </a:extLst>
          </p:cNvPr>
          <p:cNvSpPr txBox="1"/>
          <p:nvPr/>
        </p:nvSpPr>
        <p:spPr>
          <a:xfrm>
            <a:off x="9840101" y="3517315"/>
            <a:ext cx="4882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>
                <a:solidFill>
                  <a:srgbClr val="FF0000"/>
                </a:solidFill>
              </a:rPr>
              <a:t>F</a:t>
            </a:r>
          </a:p>
          <a:p>
            <a:r>
              <a:rPr lang="hr-HR" sz="2400" i="1" dirty="0">
                <a:solidFill>
                  <a:srgbClr val="FF0000"/>
                </a:solidFill>
              </a:rPr>
              <a:t>F</a:t>
            </a:r>
          </a:p>
          <a:p>
            <a:r>
              <a:rPr lang="hr-HR" sz="2400" i="1" dirty="0">
                <a:solidFill>
                  <a:srgbClr val="FF0000"/>
                </a:solidFill>
              </a:rPr>
              <a:t>T</a:t>
            </a:r>
          </a:p>
          <a:p>
            <a:r>
              <a:rPr lang="hr-HR" sz="2400" i="1" dirty="0">
                <a:solidFill>
                  <a:srgbClr val="FF0000"/>
                </a:solidFill>
              </a:rPr>
              <a:t>F</a:t>
            </a:r>
          </a:p>
          <a:p>
            <a:r>
              <a:rPr lang="hr-HR" sz="2400" i="1" dirty="0">
                <a:solidFill>
                  <a:srgbClr val="FF0000"/>
                </a:solidFill>
              </a:rPr>
              <a:t>F</a:t>
            </a:r>
            <a:endParaRPr lang="en-US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1476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F14A53-5CBD-4791-A9F5-A4BF2EF37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2019" y="425450"/>
            <a:ext cx="5952755" cy="4351338"/>
          </a:xfrm>
        </p:spPr>
        <p:txBody>
          <a:bodyPr/>
          <a:lstStyle/>
          <a:p>
            <a:r>
              <a:rPr lang="hr-HR" dirty="0" err="1"/>
              <a:t>Task</a:t>
            </a:r>
            <a:r>
              <a:rPr lang="hr-HR" dirty="0"/>
              <a:t> 4: Read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reply</a:t>
            </a:r>
            <a:r>
              <a:rPr lang="hr-HR" dirty="0"/>
              <a:t> </a:t>
            </a:r>
            <a:r>
              <a:rPr lang="hr-HR" dirty="0" err="1"/>
              <a:t>from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customer</a:t>
            </a:r>
            <a:r>
              <a:rPr lang="hr-HR" dirty="0"/>
              <a:t> </a:t>
            </a:r>
            <a:r>
              <a:rPr lang="hr-HR" dirty="0" err="1"/>
              <a:t>service</a:t>
            </a:r>
            <a:r>
              <a:rPr lang="hr-HR" dirty="0"/>
              <a:t>. </a:t>
            </a:r>
            <a:r>
              <a:rPr lang="hr-HR" dirty="0" err="1"/>
              <a:t>Was</a:t>
            </a:r>
            <a:r>
              <a:rPr lang="hr-HR" dirty="0"/>
              <a:t> Grace’s problem </a:t>
            </a:r>
            <a:r>
              <a:rPr lang="hr-HR" dirty="0" err="1"/>
              <a:t>resolved</a:t>
            </a:r>
            <a:r>
              <a:rPr lang="hr-HR" dirty="0"/>
              <a:t> </a:t>
            </a:r>
            <a:r>
              <a:rPr lang="en-GB" dirty="0" err="1" smtClean="0"/>
              <a:t>profesionally</a:t>
            </a:r>
            <a:r>
              <a:rPr lang="en-GB" dirty="0" smtClean="0"/>
              <a:t>?</a:t>
            </a:r>
            <a:r>
              <a:rPr lang="hr-HR" dirty="0" smtClean="0"/>
              <a:t>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E06107F-5B2D-45C2-AAB5-0811A8D46B2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48656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218ADA2-018F-472D-A14B-98C8426FA12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3524" y="2962672"/>
            <a:ext cx="6879960" cy="362823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54BA7D3-3ED3-4659-A454-31E9439D4DF5}"/>
              </a:ext>
            </a:extLst>
          </p:cNvPr>
          <p:cNvSpPr txBox="1"/>
          <p:nvPr/>
        </p:nvSpPr>
        <p:spPr>
          <a:xfrm>
            <a:off x="8620217" y="3622089"/>
            <a:ext cx="2343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Yes</a:t>
            </a:r>
            <a:r>
              <a:rPr lang="hr-HR" i="1" dirty="0">
                <a:solidFill>
                  <a:srgbClr val="FF0000"/>
                </a:solidFill>
              </a:rPr>
              <a:t>, </a:t>
            </a:r>
            <a:r>
              <a:rPr lang="hr-HR" i="1" dirty="0" err="1">
                <a:solidFill>
                  <a:srgbClr val="FF0000"/>
                </a:solidFill>
              </a:rPr>
              <a:t>it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was</a:t>
            </a:r>
            <a:r>
              <a:rPr lang="hr-HR" i="1" dirty="0">
                <a:solidFill>
                  <a:srgbClr val="FF0000"/>
                </a:solidFill>
              </a:rPr>
              <a:t>. </a:t>
            </a:r>
            <a:r>
              <a:rPr lang="hr-HR" i="1" dirty="0" err="1">
                <a:solidFill>
                  <a:srgbClr val="FF0000"/>
                </a:solidFill>
              </a:rPr>
              <a:t>They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apologized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and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offered</a:t>
            </a:r>
            <a:r>
              <a:rPr lang="hr-HR" i="1" dirty="0">
                <a:solidFill>
                  <a:srgbClr val="FF0000"/>
                </a:solidFill>
              </a:rPr>
              <a:t> a </a:t>
            </a:r>
            <a:r>
              <a:rPr lang="hr-HR" i="1" dirty="0" err="1">
                <a:solidFill>
                  <a:srgbClr val="FF0000"/>
                </a:solidFill>
              </a:rPr>
              <a:t>refund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and</a:t>
            </a:r>
            <a:r>
              <a:rPr lang="hr-HR" i="1" dirty="0">
                <a:solidFill>
                  <a:srgbClr val="FF0000"/>
                </a:solidFill>
              </a:rPr>
              <a:t> 20% </a:t>
            </a:r>
            <a:r>
              <a:rPr lang="hr-HR" i="1" dirty="0" err="1">
                <a:solidFill>
                  <a:srgbClr val="FF0000"/>
                </a:solidFill>
              </a:rPr>
              <a:t>off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her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next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purchase</a:t>
            </a:r>
            <a:r>
              <a:rPr lang="hr-HR" i="1" dirty="0">
                <a:solidFill>
                  <a:srgbClr val="FF0000"/>
                </a:solidFill>
              </a:rPr>
              <a:t>.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8079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BA3EA78-FB55-4DC7-A56C-94B0EC8126E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48656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76C4E88-8A67-4894-AD1F-DEFD67E612A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892" y="2592988"/>
            <a:ext cx="7610284" cy="354471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F7AC9D-FC77-4717-A6FB-F1195B5FA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724" y="244829"/>
            <a:ext cx="5705800" cy="3431822"/>
          </a:xfrm>
          <a:solidFill>
            <a:schemeClr val="bg1"/>
          </a:solidFill>
          <a:ln>
            <a:solidFill>
              <a:srgbClr val="FF0000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hr-HR" dirty="0" err="1"/>
              <a:t>Task</a:t>
            </a:r>
            <a:r>
              <a:rPr lang="hr-HR" dirty="0"/>
              <a:t> 5: </a:t>
            </a:r>
            <a:r>
              <a:rPr lang="hr-HR" dirty="0">
                <a:solidFill>
                  <a:srgbClr val="0070C0"/>
                </a:solidFill>
              </a:rPr>
              <a:t>Napiši email žalbe. Tvoj email treba sadržavati:</a:t>
            </a:r>
          </a:p>
          <a:p>
            <a:r>
              <a:rPr lang="hr-HR" dirty="0">
                <a:solidFill>
                  <a:srgbClr val="0070C0"/>
                </a:solidFill>
              </a:rPr>
              <a:t>email adresu primatelja</a:t>
            </a:r>
          </a:p>
          <a:p>
            <a:r>
              <a:rPr lang="hr-HR" dirty="0">
                <a:solidFill>
                  <a:srgbClr val="0070C0"/>
                </a:solidFill>
              </a:rPr>
              <a:t>službeni pozdrav na početku</a:t>
            </a:r>
          </a:p>
          <a:p>
            <a:r>
              <a:rPr lang="hr-HR" dirty="0">
                <a:solidFill>
                  <a:srgbClr val="0070C0"/>
                </a:solidFill>
              </a:rPr>
              <a:t>uvod u kojem objašnjavaš razloge svog nezadovoljstva</a:t>
            </a:r>
          </a:p>
          <a:p>
            <a:r>
              <a:rPr lang="hr-HR" dirty="0">
                <a:solidFill>
                  <a:srgbClr val="0070C0"/>
                </a:solidFill>
              </a:rPr>
              <a:t>glavni dio u kojemu navodiš detalje vezane uz nastalu situaciju</a:t>
            </a:r>
          </a:p>
          <a:p>
            <a:r>
              <a:rPr lang="hr-HR" dirty="0">
                <a:solidFill>
                  <a:srgbClr val="0070C0"/>
                </a:solidFill>
              </a:rPr>
              <a:t>zaključak u kojem nudiš rješenje</a:t>
            </a:r>
          </a:p>
          <a:p>
            <a:r>
              <a:rPr lang="hr-HR" dirty="0">
                <a:solidFill>
                  <a:srgbClr val="0070C0"/>
                </a:solidFill>
              </a:rPr>
              <a:t>završni pozdrav</a:t>
            </a:r>
          </a:p>
          <a:p>
            <a:r>
              <a:rPr lang="hr-HR" dirty="0">
                <a:solidFill>
                  <a:srgbClr val="0070C0"/>
                </a:solidFill>
              </a:rPr>
              <a:t>potpis (ime i prezime)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8BC130D-6C02-42D0-9131-4D4069F8BC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2610" t="3903" r="5942"/>
          <a:stretch/>
        </p:blipFill>
        <p:spPr>
          <a:xfrm>
            <a:off x="9972675" y="3997339"/>
            <a:ext cx="1952625" cy="25404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87A79F5-B382-40F7-9D42-2A7CD2E4E608}"/>
              </a:ext>
            </a:extLst>
          </p:cNvPr>
          <p:cNvSpPr txBox="1"/>
          <p:nvPr/>
        </p:nvSpPr>
        <p:spPr>
          <a:xfrm>
            <a:off x="9972675" y="3676650"/>
            <a:ext cx="174584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/>
              <a:t>Korisne fraze: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12FA2C8-0ADC-43A8-B68C-0E6E2C35FAAB}"/>
              </a:ext>
            </a:extLst>
          </p:cNvPr>
          <p:cNvSpPr txBox="1"/>
          <p:nvPr/>
        </p:nvSpPr>
        <p:spPr>
          <a:xfrm>
            <a:off x="7600950" y="4886325"/>
            <a:ext cx="1952625" cy="9233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/>
              <a:t>Teme koje možeš iskoristiti u svom emailu.</a:t>
            </a:r>
            <a:endParaRPr lang="en-US" dirty="0"/>
          </a:p>
        </p:txBody>
      </p:sp>
      <p:sp>
        <p:nvSpPr>
          <p:cNvPr id="12" name="Arrow: Curved Left 11">
            <a:extLst>
              <a:ext uri="{FF2B5EF4-FFF2-40B4-BE49-F238E27FC236}">
                <a16:creationId xmlns:a16="http://schemas.microsoft.com/office/drawing/2014/main" xmlns="" id="{8F776C59-344B-42C9-9BEA-C39B35587A72}"/>
              </a:ext>
            </a:extLst>
          </p:cNvPr>
          <p:cNvSpPr/>
          <p:nvPr/>
        </p:nvSpPr>
        <p:spPr>
          <a:xfrm rot="4962417">
            <a:off x="6944623" y="5436699"/>
            <a:ext cx="893553" cy="1698850"/>
          </a:xfrm>
          <a:prstGeom prst="curvedLeftArrow">
            <a:avLst>
              <a:gd name="adj1" fmla="val 25000"/>
              <a:gd name="adj2" fmla="val 50000"/>
              <a:gd name="adj3" fmla="val 5571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Arrow: Curved Left 12">
            <a:extLst>
              <a:ext uri="{FF2B5EF4-FFF2-40B4-BE49-F238E27FC236}">
                <a16:creationId xmlns:a16="http://schemas.microsoft.com/office/drawing/2014/main" xmlns="" id="{03038522-552D-4B27-90F7-2EE83797CF0B}"/>
              </a:ext>
            </a:extLst>
          </p:cNvPr>
          <p:cNvSpPr/>
          <p:nvPr/>
        </p:nvSpPr>
        <p:spPr>
          <a:xfrm>
            <a:off x="11567604" y="3773009"/>
            <a:ext cx="440504" cy="834501"/>
          </a:xfrm>
          <a:prstGeom prst="curvedLeftArrow">
            <a:avLst>
              <a:gd name="adj1" fmla="val 25000"/>
              <a:gd name="adj2" fmla="val 50000"/>
              <a:gd name="adj3" fmla="val 6315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8216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43F72D-2486-45F2-BCB7-0E4AC2145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8364" y="884592"/>
            <a:ext cx="3958701" cy="4351338"/>
          </a:xfrm>
        </p:spPr>
        <p:txBody>
          <a:bodyPr/>
          <a:lstStyle/>
          <a:p>
            <a:r>
              <a:rPr lang="hr-HR" dirty="0" err="1" smtClean="0"/>
              <a:t>workbook</a:t>
            </a:r>
            <a:r>
              <a:rPr lang="hr-HR" dirty="0" smtClean="0"/>
              <a:t>, </a:t>
            </a:r>
            <a:r>
              <a:rPr lang="hr-HR" dirty="0" err="1"/>
              <a:t>page</a:t>
            </a:r>
            <a:r>
              <a:rPr lang="hr-HR" dirty="0"/>
              <a:t> 96</a:t>
            </a:r>
          </a:p>
          <a:p>
            <a:r>
              <a:rPr lang="hr-HR" dirty="0" err="1"/>
              <a:t>Task</a:t>
            </a:r>
            <a:r>
              <a:rPr lang="hr-HR" dirty="0"/>
              <a:t> 1: Put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parts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Roger</a:t>
            </a:r>
            <a:r>
              <a:rPr lang="hr-HR" dirty="0"/>
              <a:t>’s email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complaint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correct</a:t>
            </a:r>
            <a:r>
              <a:rPr lang="hr-HR" dirty="0"/>
              <a:t> </a:t>
            </a:r>
            <a:r>
              <a:rPr lang="hr-HR" dirty="0" err="1"/>
              <a:t>order</a:t>
            </a:r>
            <a:r>
              <a:rPr lang="hr-HR" dirty="0"/>
              <a:t>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F8FE3E4-B38C-4ABD-B79A-7B1E8663CCE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367933"/>
            <a:ext cx="6324140" cy="612213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D178185-C613-4575-A096-FBDE04FA13D5}"/>
              </a:ext>
            </a:extLst>
          </p:cNvPr>
          <p:cNvSpPr txBox="1"/>
          <p:nvPr/>
        </p:nvSpPr>
        <p:spPr>
          <a:xfrm>
            <a:off x="1331650" y="2503503"/>
            <a:ext cx="221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2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5278698-B7E2-4B85-8D68-436F57A617F1}"/>
              </a:ext>
            </a:extLst>
          </p:cNvPr>
          <p:cNvSpPr txBox="1"/>
          <p:nvPr/>
        </p:nvSpPr>
        <p:spPr>
          <a:xfrm>
            <a:off x="1317312" y="6108325"/>
            <a:ext cx="221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3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29A345C-C6DC-4714-AD16-9A6D93B4863E}"/>
              </a:ext>
            </a:extLst>
          </p:cNvPr>
          <p:cNvSpPr txBox="1"/>
          <p:nvPr/>
        </p:nvSpPr>
        <p:spPr>
          <a:xfrm>
            <a:off x="1316891" y="5634565"/>
            <a:ext cx="221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7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3E7255A-391C-490E-9E6E-F5362FAD65E2}"/>
              </a:ext>
            </a:extLst>
          </p:cNvPr>
          <p:cNvSpPr txBox="1"/>
          <p:nvPr/>
        </p:nvSpPr>
        <p:spPr>
          <a:xfrm>
            <a:off x="1315833" y="5416076"/>
            <a:ext cx="221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1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D44BAD7-5D99-4585-95CF-DAE691E770A9}"/>
              </a:ext>
            </a:extLst>
          </p:cNvPr>
          <p:cNvSpPr txBox="1"/>
          <p:nvPr/>
        </p:nvSpPr>
        <p:spPr>
          <a:xfrm>
            <a:off x="1324992" y="4572984"/>
            <a:ext cx="221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6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3B8DED6-6CA6-41BC-839D-AD5FEA9382CA}"/>
              </a:ext>
            </a:extLst>
          </p:cNvPr>
          <p:cNvSpPr txBox="1"/>
          <p:nvPr/>
        </p:nvSpPr>
        <p:spPr>
          <a:xfrm>
            <a:off x="1324992" y="2743771"/>
            <a:ext cx="221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4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CA41655-5C71-4B2A-859C-EA05BF772871}"/>
              </a:ext>
            </a:extLst>
          </p:cNvPr>
          <p:cNvSpPr txBox="1"/>
          <p:nvPr/>
        </p:nvSpPr>
        <p:spPr>
          <a:xfrm>
            <a:off x="1331650" y="4791473"/>
            <a:ext cx="221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5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1860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01E1BE-C66D-440C-8F59-C1AD04FEF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1982" y="733672"/>
            <a:ext cx="9264755" cy="1254926"/>
          </a:xfrm>
        </p:spPr>
        <p:txBody>
          <a:bodyPr>
            <a:normAutofit/>
          </a:bodyPr>
          <a:lstStyle/>
          <a:p>
            <a:r>
              <a:rPr lang="hr-HR" dirty="0" err="1"/>
              <a:t>Task</a:t>
            </a:r>
            <a:r>
              <a:rPr lang="hr-HR" dirty="0"/>
              <a:t> 2: </a:t>
            </a:r>
            <a:r>
              <a:rPr lang="hr-HR" dirty="0" err="1"/>
              <a:t>Write</a:t>
            </a:r>
            <a:r>
              <a:rPr lang="hr-HR" dirty="0"/>
              <a:t> </a:t>
            </a:r>
            <a:r>
              <a:rPr lang="hr-HR" dirty="0" err="1"/>
              <a:t>an</a:t>
            </a:r>
            <a:r>
              <a:rPr lang="hr-HR" dirty="0"/>
              <a:t> </a:t>
            </a:r>
            <a:r>
              <a:rPr lang="hr-HR" dirty="0" err="1"/>
              <a:t>appropriate</a:t>
            </a:r>
            <a:r>
              <a:rPr lang="hr-HR" dirty="0"/>
              <a:t> </a:t>
            </a:r>
            <a:r>
              <a:rPr lang="hr-HR" dirty="0" err="1"/>
              <a:t>response</a:t>
            </a:r>
            <a:r>
              <a:rPr lang="hr-HR" dirty="0"/>
              <a:t> to </a:t>
            </a:r>
            <a:r>
              <a:rPr lang="hr-HR" dirty="0" err="1"/>
              <a:t>Roger</a:t>
            </a:r>
            <a:r>
              <a:rPr lang="hr-HR" dirty="0"/>
              <a:t>’s email as </a:t>
            </a:r>
            <a:r>
              <a:rPr lang="hr-HR" dirty="0" err="1"/>
              <a:t>if</a:t>
            </a:r>
            <a:r>
              <a:rPr lang="hr-HR" dirty="0"/>
              <a:t> </a:t>
            </a:r>
            <a:r>
              <a:rPr lang="hr-HR" dirty="0" err="1"/>
              <a:t>you</a:t>
            </a:r>
            <a:r>
              <a:rPr lang="hr-HR" dirty="0"/>
              <a:t> </a:t>
            </a:r>
            <a:r>
              <a:rPr lang="hr-HR" dirty="0" err="1"/>
              <a:t>were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customer</a:t>
            </a:r>
            <a:r>
              <a:rPr lang="hr-HR" dirty="0"/>
              <a:t> service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offer</a:t>
            </a:r>
            <a:r>
              <a:rPr lang="hr-HR" dirty="0"/>
              <a:t> a </a:t>
            </a:r>
            <a:r>
              <a:rPr lang="hr-HR" dirty="0" err="1"/>
              <a:t>compensation</a:t>
            </a:r>
            <a:r>
              <a:rPr lang="hr-HR" dirty="0"/>
              <a:t> for his </a:t>
            </a:r>
            <a:r>
              <a:rPr lang="hr-HR" dirty="0" err="1"/>
              <a:t>trouble</a:t>
            </a:r>
            <a:r>
              <a:rPr lang="hr-HR" dirty="0"/>
              <a:t>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88FA2BD-FFE2-4204-BFC8-FBBED0899D5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63622" y="2530044"/>
            <a:ext cx="9264755" cy="262788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669072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Vidi izvornu sliku">
            <a:hlinkClick r:id="rId2"/>
            <a:extLst>
              <a:ext uri="{FF2B5EF4-FFF2-40B4-BE49-F238E27FC236}">
                <a16:creationId xmlns:a16="http://schemas.microsoft.com/office/drawing/2014/main" xmlns="" id="{7EB574C3-BBFC-4298-9349-DA1B4B4EE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0627" y="1240084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xmlns="" id="{8619A0A9-4971-4637-BA0B-39A4F5D24D27}"/>
              </a:ext>
            </a:extLst>
          </p:cNvPr>
          <p:cNvSpPr txBox="1">
            <a:spLocks/>
          </p:cNvSpPr>
          <p:nvPr/>
        </p:nvSpPr>
        <p:spPr>
          <a:xfrm>
            <a:off x="183419" y="2680364"/>
            <a:ext cx="11824416" cy="1905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r-HR" sz="2000" b="1" dirty="0" smtClean="0">
                <a:solidFill>
                  <a:prstClr val="black"/>
                </a:solidFill>
                <a:latin typeface="Calibri" panose="020F0502020204030204"/>
              </a:rPr>
              <a:t>PLAY </a:t>
            </a:r>
            <a:r>
              <a:rPr lang="hr-HR" sz="2000" b="1" dirty="0">
                <a:solidFill>
                  <a:prstClr val="black"/>
                </a:solidFill>
                <a:latin typeface="Calibri" panose="020F0502020204030204"/>
              </a:rPr>
              <a:t>AND LEARN</a:t>
            </a:r>
            <a:r>
              <a:rPr kumimoji="0" lang="hr-H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  <a:p>
            <a:pPr marL="0" lvl="0" indent="0" algn="ctr">
              <a:buNone/>
              <a:defRPr/>
            </a:pPr>
            <a:r>
              <a:rPr lang="hr-HR" sz="2000" dirty="0">
                <a:solidFill>
                  <a:prstClr val="black"/>
                </a:solidFill>
                <a:hlinkClick r:id="rId4"/>
              </a:rPr>
              <a:t>https://www.e-sfera.hr/dodatni-digitalni-sadrzaji/5caf0b52-7eab-4eb0-8ec6-845be186b8b2/</a:t>
            </a:r>
            <a:endParaRPr lang="hr-HR" sz="2000" dirty="0">
              <a:solidFill>
                <a:prstClr val="black"/>
              </a:solidFill>
            </a:endParaRPr>
          </a:p>
          <a:p>
            <a:pPr marL="0" lvl="0" indent="0" algn="ctr">
              <a:buNone/>
              <a:defRPr/>
            </a:pP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r-HR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894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2603</TotalTime>
  <Words>208</Words>
  <Application>Microsoft Office PowerPoint</Application>
  <PresentationFormat>Custom</PresentationFormat>
  <Paragraphs>37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Tema sustava Office</vt:lpstr>
      <vt:lpstr>Unit 5: Lesson 5:  An email of complaint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ZVONKA IVKOVIĆ</dc:creator>
  <cp:lastModifiedBy>sk-sivos</cp:lastModifiedBy>
  <cp:revision>244</cp:revision>
  <dcterms:created xsi:type="dcterms:W3CDTF">2021-09-01T06:25:32Z</dcterms:created>
  <dcterms:modified xsi:type="dcterms:W3CDTF">2022-03-02T14:55:29Z</dcterms:modified>
</cp:coreProperties>
</file>